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63" r:id="rId3"/>
    <p:sldId id="262" r:id="rId4"/>
  </p:sldIdLst>
  <p:sldSz cx="10058400" cy="77724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1" d="100"/>
          <a:sy n="41" d="100"/>
        </p:scale>
        <p:origin x="1101" y="45"/>
      </p:cViewPr>
      <p:guideLst>
        <p:guide orient="horz" pos="2448"/>
        <p:guide pos="3168"/>
      </p:guideLst>
    </p:cSldViewPr>
  </p:slideViewPr>
  <p:notesTextViewPr>
    <p:cViewPr>
      <p:scale>
        <a:sx n="3" d="2"/>
        <a:sy n="3" d="2"/>
      </p:scale>
      <p:origin x="0" y="0"/>
    </p:cViewPr>
  </p:notesTextViewPr>
  <p:notesViewPr>
    <p:cSldViewPr snapToGrid="0">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38D6FE3C-34D8-4B4B-9273-D907B0A3B964}" type="datetimeFigureOut">
              <a:rPr lang="en-US"/>
              <a:t>2/24/2018</a:t>
            </a:fld>
            <a:endParaRPr dirty="0"/>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1D0FF5F4-5691-49AF-9E16-FB22826F7264}" type="datetimeFigureOut">
              <a:rPr lang="en-US"/>
              <a:t>2/24/2018</a:t>
            </a:fld>
            <a:endParaRPr dirty="0"/>
          </a:p>
        </p:txBody>
      </p:sp>
      <p:sp>
        <p:nvSpPr>
          <p:cNvPr id="4" name="Slide Image Placeholder 3"/>
          <p:cNvSpPr>
            <a:spLocks noGrp="1" noRot="1" noChangeAspect="1"/>
          </p:cNvSpPr>
          <p:nvPr>
            <p:ph type="sldImg" idx="2"/>
          </p:nvPr>
        </p:nvSpPr>
        <p:spPr>
          <a:xfrm>
            <a:off x="1458913" y="1171575"/>
            <a:ext cx="4092575" cy="3163888"/>
          </a:xfrm>
          <a:prstGeom prst="rect">
            <a:avLst/>
          </a:prstGeom>
          <a:noFill/>
          <a:ln w="12700">
            <a:solidFill>
              <a:prstClr val="black"/>
            </a:solidFill>
          </a:ln>
        </p:spPr>
        <p:txBody>
          <a:bodyPr vert="horz" lIns="93616" tIns="46808" rIns="93616" bIns="46808" rtlCol="0" anchor="ctr"/>
          <a:lstStyle/>
          <a:p>
            <a:endParaRPr dirty="0"/>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a:lnSpc>
                <a:spcPct val="200000"/>
              </a:lnSpc>
              <a:spcBef>
                <a:spcPts val="1200"/>
              </a:spcBef>
              <a:spcAft>
                <a:spcPts val="0"/>
              </a:spcAft>
              <a:buNone/>
              <a:defRPr sz="1200" i="1">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5" name="Picture Place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48" name="Picture Place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sp>
        <p:nvSpPr>
          <p:cNvPr id="49" name="Rectangle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Picture Placeholder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sp>
        <p:nvSpPr>
          <p:cNvPr id="52" name="Rectangle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Place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a:lnSpc>
                <a:spcPct val="100000"/>
              </a:lnSpc>
              <a:spcBef>
                <a:spcPts val="0"/>
              </a:spcBef>
              <a:buNone/>
              <a:defRPr sz="1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6" name="Text Place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a:lnSpc>
                <a:spcPct val="110000"/>
              </a:lnSpc>
              <a:spcBef>
                <a:spcPts val="0"/>
              </a:spcBef>
              <a:buNone/>
              <a:defRPr sz="1100" b="0" i="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endParaRPr lang="en-US" dirty="0"/>
          </a:p>
        </p:txBody>
      </p:sp>
      <p:sp>
        <p:nvSpPr>
          <p:cNvPr id="57" name="Text Placeholder 21"/>
          <p:cNvSpPr>
            <a:spLocks noGrp="1"/>
          </p:cNvSpPr>
          <p:nvPr>
            <p:ph type="body" sz="quarter" idx="62" hasCustomPrompt="1"/>
          </p:nvPr>
        </p:nvSpPr>
        <p:spPr>
          <a:xfrm>
            <a:off x="3840479" y="6860600"/>
            <a:ext cx="2423160" cy="236886"/>
          </a:xfrm>
        </p:spPr>
        <p:txBody>
          <a:bodyPr lIns="0" tIns="0" rIns="0" bIns="0" anchor="t">
            <a:noAutofit/>
          </a:bodyPr>
          <a:lstStyle>
            <a:lvl1pPr marL="0" indent="0" algn="l">
              <a:lnSpc>
                <a:spcPct val="100000"/>
              </a:lnSpc>
              <a:spcBef>
                <a:spcPts val="0"/>
              </a:spcBef>
              <a:buNone/>
              <a:defRPr sz="11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a:lnSpc>
                <a:spcPct val="120000"/>
              </a:lnSpc>
              <a:spcBef>
                <a:spcPts val="0"/>
              </a:spcBef>
              <a:buNone/>
              <a:defRPr sz="2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Company name</a:t>
            </a:r>
            <a:endParaRPr dirty="0"/>
          </a:p>
        </p:txBody>
      </p:sp>
    </p:spTree>
    <p:extLst>
      <p:ext uri="{BB962C8B-B14F-4D97-AF65-F5344CB8AC3E}">
        <p14:creationId xmlns:p14="http://schemas.microsoft.com/office/powerpoint/2010/main" val="586319277"/>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79" name="Straight Connector 78"/>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icture Placeholder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sp>
        <p:nvSpPr>
          <p:cNvPr id="72" name="Text Placeholder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3" name="Text Placeholder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4" name="Rectangle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Placeholder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77" name="Rectangle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a:lnSpc>
                <a:spcPct val="150000"/>
              </a:lnSpc>
              <a:spcBef>
                <a:spcPts val="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1" name="Text Place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a:lnSpc>
                <a:spcPct val="120000"/>
              </a:lnSpc>
              <a:spcBef>
                <a:spcPts val="0"/>
              </a:spcBef>
              <a:buNone/>
              <a:defRPr sz="1100" b="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6" name="Rectangle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52" name="Text Placeholder 21"/>
          <p:cNvSpPr>
            <a:spLocks noGrp="1"/>
          </p:cNvSpPr>
          <p:nvPr>
            <p:ph type="body" sz="quarter" idx="58" hasCustomPrompt="1"/>
          </p:nvPr>
        </p:nvSpPr>
        <p:spPr>
          <a:xfrm>
            <a:off x="423333" y="696686"/>
            <a:ext cx="2445174"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53" name="Picture Placeholder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Picture Place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1184508751"/>
      </p:ext>
    </p:extLst>
  </p:cSld>
  <p:clrMapOvr>
    <a:masterClrMapping/>
  </p:clrMapOvr>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2/24/2018</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endParaRPr lang="en-US"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509359" y="3415213"/>
            <a:ext cx="2286000" cy="3940629"/>
          </a:xfrm>
        </p:spPr>
        <p:txBody>
          <a:bodyPr/>
          <a:lstStyle/>
          <a:p>
            <a:r>
              <a:rPr lang="en-US" sz="1100" i="0" dirty="0">
                <a:latin typeface="Arial Black" panose="020B0A04020102020204" pitchFamily="34" charset="0"/>
              </a:rPr>
              <a:t>VISION STATEMENT</a:t>
            </a:r>
            <a:r>
              <a:rPr lang="en-US" sz="1100" b="1" i="0" dirty="0">
                <a:latin typeface="Arial Black" panose="020B0A04020102020204" pitchFamily="34" charset="0"/>
              </a:rPr>
              <a:t>:</a:t>
            </a:r>
            <a:r>
              <a:rPr lang="en-US" sz="1100" dirty="0"/>
              <a:t>  </a:t>
            </a:r>
          </a:p>
          <a:p>
            <a:pPr>
              <a:lnSpc>
                <a:spcPct val="100000"/>
              </a:lnSpc>
              <a:spcBef>
                <a:spcPts val="0"/>
              </a:spcBef>
            </a:pPr>
            <a:r>
              <a:rPr lang="en-US" sz="1050" dirty="0"/>
              <a:t>To search and rescue the lost.  </a:t>
            </a:r>
          </a:p>
          <a:p>
            <a:pPr>
              <a:lnSpc>
                <a:spcPct val="100000"/>
              </a:lnSpc>
              <a:spcBef>
                <a:spcPts val="0"/>
              </a:spcBef>
            </a:pPr>
            <a:endParaRPr lang="en-US" sz="1050" dirty="0"/>
          </a:p>
          <a:p>
            <a:pPr>
              <a:lnSpc>
                <a:spcPct val="100000"/>
              </a:lnSpc>
              <a:spcBef>
                <a:spcPts val="0"/>
              </a:spcBef>
            </a:pPr>
            <a:r>
              <a:rPr lang="en-US" sz="1050" dirty="0"/>
              <a:t>Luke 19:10</a:t>
            </a:r>
          </a:p>
          <a:p>
            <a:pPr>
              <a:lnSpc>
                <a:spcPct val="150000"/>
              </a:lnSpc>
            </a:pPr>
            <a:r>
              <a:rPr lang="en-US" sz="1100" b="1" i="0" dirty="0">
                <a:latin typeface="Arial Black" panose="020B0A04020102020204" pitchFamily="34" charset="0"/>
              </a:rPr>
              <a:t>MISSION STATEMENT:  </a:t>
            </a:r>
          </a:p>
          <a:p>
            <a:pPr>
              <a:lnSpc>
                <a:spcPct val="150000"/>
              </a:lnSpc>
            </a:pPr>
            <a:r>
              <a:rPr lang="en-US" sz="1100" dirty="0"/>
              <a:t>Him we preach, warning every man and teaching every man in all wisdom, that we may present every man perfect in Christ Jesus.  To this end [we] also labor, striving according to His working which works in [us] mightily.  </a:t>
            </a:r>
          </a:p>
          <a:p>
            <a:pPr>
              <a:lnSpc>
                <a:spcPct val="150000"/>
              </a:lnSpc>
              <a:spcBef>
                <a:spcPts val="600"/>
              </a:spcBef>
            </a:pPr>
            <a:r>
              <a:rPr lang="en-US" sz="1100" dirty="0"/>
              <a:t>Col. 1:28-29</a:t>
            </a:r>
          </a:p>
          <a:p>
            <a:endParaRPr lang="en-US" dirty="0"/>
          </a:p>
        </p:txBody>
      </p:sp>
      <p:sp>
        <p:nvSpPr>
          <p:cNvPr id="3" name="Text Placeholder 2"/>
          <p:cNvSpPr>
            <a:spLocks noGrp="1"/>
          </p:cNvSpPr>
          <p:nvPr>
            <p:ph type="body" sz="quarter" idx="20"/>
          </p:nvPr>
        </p:nvSpPr>
        <p:spPr>
          <a:xfrm>
            <a:off x="3840479" y="663148"/>
            <a:ext cx="2286000" cy="737836"/>
          </a:xfrm>
        </p:spPr>
        <p:txBody>
          <a:bodyPr/>
          <a:lstStyle/>
          <a:p>
            <a:pPr algn="ctr"/>
            <a:r>
              <a:rPr lang="en-US" sz="1200" dirty="0"/>
              <a:t>“GO THEREFORE AND MAKE DISCIPLES OF ALL NATIONS…”</a:t>
            </a:r>
          </a:p>
          <a:p>
            <a:pPr algn="ctr"/>
            <a:r>
              <a:rPr lang="en-US" sz="1200" dirty="0"/>
              <a:t>MATTHEW 28:19</a:t>
            </a:r>
          </a:p>
        </p:txBody>
      </p:sp>
      <p:sp>
        <p:nvSpPr>
          <p:cNvPr id="4" name="Text Placeholder 3"/>
          <p:cNvSpPr>
            <a:spLocks noGrp="1"/>
          </p:cNvSpPr>
          <p:nvPr>
            <p:ph type="body" sz="quarter" idx="21"/>
          </p:nvPr>
        </p:nvSpPr>
        <p:spPr/>
        <p:txBody>
          <a:bodyPr/>
          <a:lstStyle/>
          <a:p>
            <a:endParaRPr lang="en-US" dirty="0"/>
          </a:p>
        </p:txBody>
      </p:sp>
      <p:sp>
        <p:nvSpPr>
          <p:cNvPr id="5" name="Text Placeholder 4"/>
          <p:cNvSpPr>
            <a:spLocks noGrp="1"/>
          </p:cNvSpPr>
          <p:nvPr>
            <p:ph type="body" sz="quarter" idx="22"/>
          </p:nvPr>
        </p:nvSpPr>
        <p:spPr/>
        <p:txBody>
          <a:bodyPr/>
          <a:lstStyle/>
          <a:p>
            <a:endParaRPr lang="en-US" dirty="0"/>
          </a:p>
        </p:txBody>
      </p:sp>
      <p:sp>
        <p:nvSpPr>
          <p:cNvPr id="7" name="Text Placeholder 6"/>
          <p:cNvSpPr>
            <a:spLocks noGrp="1"/>
          </p:cNvSpPr>
          <p:nvPr>
            <p:ph type="body" sz="quarter" idx="28"/>
          </p:nvPr>
        </p:nvSpPr>
        <p:spPr/>
        <p:txBody>
          <a:bodyPr/>
          <a:lstStyle/>
          <a:p>
            <a:endParaRPr lang="en-US" dirty="0"/>
          </a:p>
        </p:txBody>
      </p:sp>
      <p:sp>
        <p:nvSpPr>
          <p:cNvPr id="10" name="Text Placeholder 9"/>
          <p:cNvSpPr>
            <a:spLocks noGrp="1"/>
          </p:cNvSpPr>
          <p:nvPr>
            <p:ph type="body" sz="quarter" idx="60"/>
          </p:nvPr>
        </p:nvSpPr>
        <p:spPr>
          <a:xfrm>
            <a:off x="3840479" y="5752806"/>
            <a:ext cx="2423160" cy="247243"/>
          </a:xfrm>
        </p:spPr>
        <p:txBody>
          <a:bodyPr/>
          <a:lstStyle/>
          <a:p>
            <a:r>
              <a:rPr lang="en-US" b="1" i="0" dirty="0">
                <a:latin typeface="Arial Black" panose="020B0A04020102020204" pitchFamily="34" charset="0"/>
              </a:rPr>
              <a:t>CONTACT INFORMATION</a:t>
            </a:r>
          </a:p>
          <a:p>
            <a:endParaRPr lang="en-US" b="1" i="0" dirty="0"/>
          </a:p>
          <a:p>
            <a:endParaRPr lang="en-US" dirty="0"/>
          </a:p>
        </p:txBody>
      </p:sp>
      <p:sp>
        <p:nvSpPr>
          <p:cNvPr id="11" name="Text Placeholder 10"/>
          <p:cNvSpPr>
            <a:spLocks noGrp="1"/>
          </p:cNvSpPr>
          <p:nvPr>
            <p:ph type="body" sz="quarter" idx="61"/>
          </p:nvPr>
        </p:nvSpPr>
        <p:spPr>
          <a:xfrm>
            <a:off x="3681350" y="5982380"/>
            <a:ext cx="2582289" cy="1191720"/>
          </a:xfrm>
        </p:spPr>
        <p:txBody>
          <a:bodyPr/>
          <a:lstStyle/>
          <a:p>
            <a:r>
              <a:rPr lang="en-US" dirty="0" err="1"/>
              <a:t>Kingspride</a:t>
            </a:r>
            <a:r>
              <a:rPr lang="en-US" dirty="0"/>
              <a:t> &amp; Priscilla Hammond</a:t>
            </a:r>
          </a:p>
          <a:p>
            <a:r>
              <a:rPr lang="en-US" dirty="0"/>
              <a:t>P O BOX 1015</a:t>
            </a:r>
          </a:p>
          <a:p>
            <a:r>
              <a:rPr lang="en-US" dirty="0"/>
              <a:t>CASSVILLE, GA  30123</a:t>
            </a:r>
          </a:p>
          <a:p>
            <a:r>
              <a:rPr lang="en-US" dirty="0"/>
              <a:t>404 247 1457</a:t>
            </a:r>
            <a:endParaRPr lang="en-US" dirty="0">
              <a:solidFill>
                <a:srgbClr val="0070C0"/>
              </a:solidFill>
            </a:endParaRPr>
          </a:p>
          <a:p>
            <a:r>
              <a:rPr lang="en-US" dirty="0"/>
              <a:t>Email:  alabasterproject@gmail.com</a:t>
            </a:r>
          </a:p>
        </p:txBody>
      </p:sp>
      <p:sp>
        <p:nvSpPr>
          <p:cNvPr id="12" name="Text Placeholder 11"/>
          <p:cNvSpPr>
            <a:spLocks noGrp="1"/>
          </p:cNvSpPr>
          <p:nvPr>
            <p:ph type="body" sz="quarter" idx="62"/>
          </p:nvPr>
        </p:nvSpPr>
        <p:spPr>
          <a:xfrm>
            <a:off x="3681350" y="6904495"/>
            <a:ext cx="2582289" cy="269605"/>
          </a:xfrm>
        </p:spPr>
        <p:txBody>
          <a:bodyPr/>
          <a:lstStyle/>
          <a:p>
            <a:r>
              <a:rPr lang="en-US" dirty="0"/>
              <a:t>www.alabasterproject.org</a:t>
            </a:r>
          </a:p>
          <a:p>
            <a:endParaRPr lang="en-US" dirty="0"/>
          </a:p>
        </p:txBody>
      </p:sp>
      <p:pic>
        <p:nvPicPr>
          <p:cNvPr id="9" name="Picture Placeholder 8"/>
          <p:cNvPicPr>
            <a:picLocks noGrp="1" noChangeAspect="1"/>
          </p:cNvPicPr>
          <p:nvPr>
            <p:ph type="pic" sz="quarter" idx="30"/>
          </p:nvPr>
        </p:nvPicPr>
        <p:blipFill>
          <a:blip r:embed="rId2" cstate="print">
            <a:extLst>
              <a:ext uri="{BEBA8EAE-BF5A-486C-A8C5-ECC9F3942E4B}">
                <a14:imgProps xmlns:a14="http://schemas.microsoft.com/office/drawing/2010/main">
                  <a14:imgLayer r:embed="rId3">
                    <a14:imgEffect>
                      <a14:brightnessContrast bright="24000" contrast="-2000"/>
                    </a14:imgEffect>
                  </a14:imgLayer>
                </a14:imgProps>
              </a:ext>
              <a:ext uri="{28A0092B-C50C-407E-A947-70E740481C1C}">
                <a14:useLocalDpi xmlns:a14="http://schemas.microsoft.com/office/drawing/2010/main" val="0"/>
              </a:ext>
            </a:extLst>
          </a:blip>
          <a:srcRect l="24115" r="24115"/>
          <a:stretch>
            <a:fillRect/>
          </a:stretch>
        </p:blipFill>
        <p:spPr>
          <a:xfrm>
            <a:off x="3575303" y="1446028"/>
            <a:ext cx="2816352" cy="4080776"/>
          </a:xfrm>
        </p:spPr>
      </p:pic>
      <p:pic>
        <p:nvPicPr>
          <p:cNvPr id="15" name="Picture Placeholder 1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7519" r="7519"/>
          <a:stretch>
            <a:fillRect/>
          </a:stretch>
        </p:blip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647" y="5526088"/>
            <a:ext cx="2816225" cy="1743392"/>
          </a:xfrm>
          <a:prstGeom prst="rect">
            <a:avLst/>
          </a:prstGeom>
        </p:spPr>
      </p:pic>
      <p:sp>
        <p:nvSpPr>
          <p:cNvPr id="19" name="TextBox 18"/>
          <p:cNvSpPr txBox="1"/>
          <p:nvPr/>
        </p:nvSpPr>
        <p:spPr>
          <a:xfrm>
            <a:off x="7078980" y="6912490"/>
            <a:ext cx="2696369" cy="523220"/>
          </a:xfrm>
          <a:prstGeom prst="rect">
            <a:avLst/>
          </a:prstGeom>
          <a:noFill/>
        </p:spPr>
        <p:txBody>
          <a:bodyPr wrap="square" rtlCol="0">
            <a:spAutoFit/>
          </a:bodyPr>
          <a:lstStyle/>
          <a:p>
            <a:r>
              <a:rPr lang="en-US" sz="1400" b="1" dirty="0"/>
              <a:t>   www.alabasterproject.org</a:t>
            </a:r>
          </a:p>
        </p:txBody>
      </p:sp>
      <p:pic>
        <p:nvPicPr>
          <p:cNvPr id="16" name="Picture Placeholder 15" descr="Two people standing in front of a brick building&#10;&#10;Description generated with high confidence">
            <a:extLst>
              <a:ext uri="{FF2B5EF4-FFF2-40B4-BE49-F238E27FC236}">
                <a16:creationId xmlns:a16="http://schemas.microsoft.com/office/drawing/2014/main" id="{1170A182-D083-42F7-912B-1DDF8004A594}"/>
              </a:ext>
            </a:extLst>
          </p:cNvPr>
          <p:cNvPicPr>
            <a:picLocks noGrp="1" noChangeAspect="1"/>
          </p:cNvPicPr>
          <p:nvPr>
            <p:ph type="pic" sz="quarter" idx="31"/>
          </p:nvPr>
        </p:nvPicPr>
        <p:blipFill>
          <a:blip r:embed="rId6" cstate="print">
            <a:extLst>
              <a:ext uri="{28A0092B-C50C-407E-A947-70E740481C1C}">
                <a14:useLocalDpi xmlns:a14="http://schemas.microsoft.com/office/drawing/2010/main" val="0"/>
              </a:ext>
            </a:extLst>
          </a:blip>
          <a:srcRect l="12707" r="12707"/>
          <a:stretch>
            <a:fillRect/>
          </a:stretch>
        </p:blipFill>
        <p:spPr>
          <a:xfrm>
            <a:off x="6959473" y="640080"/>
            <a:ext cx="2816352" cy="4886724"/>
          </a:xfrm>
        </p:spPr>
      </p:pic>
    </p:spTree>
    <p:extLst>
      <p:ext uri="{BB962C8B-B14F-4D97-AF65-F5344CB8AC3E}">
        <p14:creationId xmlns:p14="http://schemas.microsoft.com/office/powerpoint/2010/main" val="97443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63"/>
          </p:nvPr>
        </p:nvSpPr>
        <p:spPr>
          <a:xfrm>
            <a:off x="7155180" y="5745480"/>
            <a:ext cx="2423160" cy="1325154"/>
          </a:xfrm>
        </p:spPr>
        <p:txBody>
          <a:bodyPr/>
          <a:lstStyle/>
          <a:p>
            <a:pPr algn="just"/>
            <a:r>
              <a:rPr lang="en-US" b="1" dirty="0"/>
              <a:t>The message of Christ Jesus brings peace and unity to all who believe and practice His teachings</a:t>
            </a:r>
            <a:r>
              <a:rPr lang="en-US" dirty="0"/>
              <a:t>.  </a:t>
            </a:r>
          </a:p>
          <a:p>
            <a:pPr algn="just"/>
            <a:endParaRPr lang="en-US" dirty="0"/>
          </a:p>
          <a:p>
            <a:pPr algn="just"/>
            <a:r>
              <a:rPr lang="en-US" sz="1000" b="1" dirty="0">
                <a:solidFill>
                  <a:srgbClr val="0070C0"/>
                </a:solidFill>
              </a:rPr>
              <a:t>Email: alabasterproject@gmail.com</a:t>
            </a:r>
          </a:p>
        </p:txBody>
      </p:sp>
      <p:sp>
        <p:nvSpPr>
          <p:cNvPr id="24" name="Text Placeholder 23"/>
          <p:cNvSpPr>
            <a:spLocks noGrp="1"/>
          </p:cNvSpPr>
          <p:nvPr>
            <p:ph type="body" sz="quarter" idx="64"/>
          </p:nvPr>
        </p:nvSpPr>
        <p:spPr>
          <a:xfrm>
            <a:off x="7155180" y="1622984"/>
            <a:ext cx="2423160" cy="1488472"/>
          </a:xfrm>
        </p:spPr>
        <p:txBody>
          <a:bodyPr/>
          <a:lstStyle/>
          <a:p>
            <a:pPr marL="0" indent="0" algn="just">
              <a:buNone/>
            </a:pPr>
            <a:r>
              <a:rPr lang="en-US" b="1" i="1" dirty="0">
                <a:latin typeface="+mj-lt"/>
              </a:rPr>
              <a:t>How then shall then shall they call on Him in whom they have not believed? And how shall they believe in Him of whom they have not heard?  And how shall they hear without a preacher?</a:t>
            </a:r>
          </a:p>
          <a:p>
            <a:pPr marL="0" indent="0">
              <a:buNone/>
            </a:pPr>
            <a:r>
              <a:rPr lang="en-US" b="1" i="1" dirty="0">
                <a:latin typeface="+mj-lt"/>
              </a:rPr>
              <a:t>Romans 10:14</a:t>
            </a:r>
          </a:p>
          <a:p>
            <a:pPr marL="0" indent="0">
              <a:buNone/>
            </a:pPr>
            <a:endParaRPr lang="en-US" b="1" i="1" dirty="0">
              <a:latin typeface="+mj-lt"/>
            </a:endParaRPr>
          </a:p>
        </p:txBody>
      </p:sp>
      <p:sp>
        <p:nvSpPr>
          <p:cNvPr id="25" name="Text Placeholder 24"/>
          <p:cNvSpPr>
            <a:spLocks noGrp="1"/>
          </p:cNvSpPr>
          <p:nvPr>
            <p:ph type="body" sz="quarter" idx="65"/>
          </p:nvPr>
        </p:nvSpPr>
        <p:spPr>
          <a:xfrm>
            <a:off x="7223760" y="544651"/>
            <a:ext cx="2286000" cy="959246"/>
          </a:xfrm>
        </p:spPr>
        <p:txBody>
          <a:bodyPr/>
          <a:lstStyle/>
          <a:p>
            <a:pPr algn="ctr"/>
            <a:r>
              <a:rPr lang="en-US" dirty="0"/>
              <a:t>THE GREAT COMMISSION</a:t>
            </a:r>
          </a:p>
          <a:p>
            <a:endParaRPr lang="en-US" dirty="0"/>
          </a:p>
        </p:txBody>
      </p:sp>
      <p:sp>
        <p:nvSpPr>
          <p:cNvPr id="7" name="Text Placeholder 6"/>
          <p:cNvSpPr>
            <a:spLocks noGrp="1"/>
          </p:cNvSpPr>
          <p:nvPr>
            <p:ph type="body" sz="quarter" idx="61"/>
          </p:nvPr>
        </p:nvSpPr>
        <p:spPr>
          <a:xfrm>
            <a:off x="3771899" y="885998"/>
            <a:ext cx="2423160" cy="1260765"/>
          </a:xfrm>
        </p:spPr>
        <p:txBody>
          <a:bodyPr/>
          <a:lstStyle/>
          <a:p>
            <a:r>
              <a:rPr lang="en-US" b="1" dirty="0"/>
              <a:t>We believe that a changed life is an individual who follows Jesus and desires to serve others.</a:t>
            </a:r>
          </a:p>
          <a:p>
            <a:pPr algn="just"/>
            <a:endParaRPr lang="en-US" b="1" dirty="0"/>
          </a:p>
          <a:p>
            <a:pPr algn="just"/>
            <a:endParaRPr lang="en-US" b="1" dirty="0"/>
          </a:p>
          <a:p>
            <a:endParaRPr lang="en-US" b="1" dirty="0"/>
          </a:p>
        </p:txBody>
      </p:sp>
      <p:sp>
        <p:nvSpPr>
          <p:cNvPr id="22" name="Text Placeholder 21"/>
          <p:cNvSpPr>
            <a:spLocks noGrp="1"/>
          </p:cNvSpPr>
          <p:nvPr>
            <p:ph type="body" sz="quarter" idx="62"/>
          </p:nvPr>
        </p:nvSpPr>
        <p:spPr>
          <a:xfrm>
            <a:off x="3771899" y="4698927"/>
            <a:ext cx="2423160" cy="2371707"/>
          </a:xfrm>
        </p:spPr>
        <p:txBody>
          <a:bodyPr/>
          <a:lstStyle/>
          <a:p>
            <a:pPr algn="just"/>
            <a:r>
              <a:rPr lang="en-US" dirty="0"/>
              <a:t>The focus of Alabaster Project is: proclaiming the gospel, making disciples, and sending them into all the nations.   Essentially, everything we do is intentional to making disciples and sending them into the 10/40 window and beyond.  Medical outreaches, sports evangelism and helping the needy are a few examples of how God has guided us into creative ways  of drawing the people to hear the gospel.</a:t>
            </a:r>
          </a:p>
          <a:p>
            <a:pPr algn="just"/>
            <a:endParaRPr lang="en-US" dirty="0"/>
          </a:p>
          <a:p>
            <a:pPr algn="just"/>
            <a:r>
              <a:rPr lang="en-US" sz="1000" b="1" dirty="0">
                <a:solidFill>
                  <a:srgbClr val="0070C0"/>
                </a:solidFill>
              </a:rPr>
              <a:t>                                                                     For more information or to donate:</a:t>
            </a:r>
          </a:p>
          <a:p>
            <a:pPr algn="just"/>
            <a:r>
              <a:rPr lang="en-US" sz="1000" b="1" dirty="0">
                <a:solidFill>
                  <a:srgbClr val="0070C0"/>
                </a:solidFill>
              </a:rPr>
              <a:t>www.alabasterproject.org</a:t>
            </a:r>
          </a:p>
        </p:txBody>
      </p:sp>
      <p:sp>
        <p:nvSpPr>
          <p:cNvPr id="9" name="Text Placeholder 8"/>
          <p:cNvSpPr>
            <a:spLocks noGrp="1"/>
          </p:cNvSpPr>
          <p:nvPr>
            <p:ph type="body" sz="quarter" idx="20"/>
          </p:nvPr>
        </p:nvSpPr>
        <p:spPr>
          <a:xfrm>
            <a:off x="423333" y="5544457"/>
            <a:ext cx="2445174" cy="1526178"/>
          </a:xfrm>
        </p:spPr>
        <p:txBody>
          <a:bodyPr/>
          <a:lstStyle/>
          <a:p>
            <a:r>
              <a:rPr lang="en-US" i="0" dirty="0">
                <a:latin typeface="Arial Rounded MT Bold" panose="020F0704030504030204" pitchFamily="34" charset="0"/>
              </a:rPr>
              <a:t>To follow our Lord’s example, we use healing/medicine as a means of attracting the lost to hear the gospel of peace and reconciliation. </a:t>
            </a:r>
            <a:r>
              <a:rPr lang="en-US" dirty="0">
                <a:latin typeface="Arial Rounded MT Bold" panose="020F0704030504030204" pitchFamily="34" charset="0"/>
              </a:rPr>
              <a:t>Matt. 11:4-5</a:t>
            </a:r>
          </a:p>
          <a:p>
            <a:endParaRPr lang="en-US" dirty="0">
              <a:latin typeface="Arial Rounded MT Bold" panose="020F0704030504030204" pitchFamily="34" charset="0"/>
            </a:endParaRPr>
          </a:p>
          <a:p>
            <a:pPr>
              <a:lnSpc>
                <a:spcPct val="100000"/>
              </a:lnSpc>
              <a:spcBef>
                <a:spcPts val="0"/>
              </a:spcBef>
            </a:pPr>
            <a:r>
              <a:rPr lang="en-US" sz="1000" b="1" i="0" dirty="0" err="1">
                <a:solidFill>
                  <a:srgbClr val="0070C0"/>
                </a:solidFill>
              </a:rPr>
              <a:t>Kingspride</a:t>
            </a:r>
            <a:r>
              <a:rPr lang="en-US" sz="1000" b="1" i="0" dirty="0">
                <a:solidFill>
                  <a:srgbClr val="0070C0"/>
                </a:solidFill>
              </a:rPr>
              <a:t> &amp; Priscilla Hammond</a:t>
            </a:r>
          </a:p>
          <a:p>
            <a:pPr>
              <a:lnSpc>
                <a:spcPct val="100000"/>
              </a:lnSpc>
              <a:spcBef>
                <a:spcPts val="0"/>
              </a:spcBef>
            </a:pPr>
            <a:r>
              <a:rPr lang="en-US" sz="1000" b="1" i="0" dirty="0">
                <a:solidFill>
                  <a:srgbClr val="0070C0"/>
                </a:solidFill>
              </a:rPr>
              <a:t>P O Box 1015, Cassville, Ga  30123</a:t>
            </a:r>
          </a:p>
          <a:p>
            <a:endParaRPr lang="en-US" i="0" dirty="0">
              <a:latin typeface="Arial Rounded MT Bold" panose="020F0704030504030204" pitchFamily="34" charset="0"/>
            </a:endParaRPr>
          </a:p>
        </p:txBody>
      </p:sp>
      <p:sp>
        <p:nvSpPr>
          <p:cNvPr id="10" name="Text Placeholder 9"/>
          <p:cNvSpPr>
            <a:spLocks noGrp="1"/>
          </p:cNvSpPr>
          <p:nvPr>
            <p:ph type="body" sz="quarter" idx="31"/>
          </p:nvPr>
        </p:nvSpPr>
        <p:spPr>
          <a:xfrm>
            <a:off x="423333" y="1659938"/>
            <a:ext cx="2445174" cy="1348111"/>
          </a:xfrm>
        </p:spPr>
        <p:txBody>
          <a:bodyPr/>
          <a:lstStyle/>
          <a:p>
            <a:r>
              <a:rPr lang="en-US" b="1" dirty="0">
                <a:latin typeface="Arial Narrow" panose="020B0606020202030204" pitchFamily="34" charset="0"/>
              </a:rPr>
              <a:t>COMPASSIONATE CARE</a:t>
            </a:r>
          </a:p>
          <a:p>
            <a:r>
              <a:rPr lang="en-US" b="1" dirty="0">
                <a:latin typeface="Arial Narrow" panose="020B0606020202030204" pitchFamily="34" charset="0"/>
              </a:rPr>
              <a:t>ENRICHING LIVES </a:t>
            </a:r>
          </a:p>
          <a:p>
            <a:r>
              <a:rPr lang="en-US" b="1" dirty="0">
                <a:latin typeface="Arial Narrow" panose="020B0606020202030204" pitchFamily="34" charset="0"/>
              </a:rPr>
              <a:t>CREATING COMMUNITY</a:t>
            </a:r>
          </a:p>
          <a:p>
            <a:r>
              <a:rPr lang="en-US" b="1" dirty="0">
                <a:latin typeface="Arial Narrow" panose="020B0606020202030204" pitchFamily="34" charset="0"/>
              </a:rPr>
              <a:t>FULFILLING THE GREAT COMMISSION</a:t>
            </a:r>
          </a:p>
        </p:txBody>
      </p:sp>
      <p:sp>
        <p:nvSpPr>
          <p:cNvPr id="11" name="Text Placeholder 10"/>
          <p:cNvSpPr>
            <a:spLocks noGrp="1"/>
          </p:cNvSpPr>
          <p:nvPr>
            <p:ph type="body" sz="quarter" idx="58"/>
          </p:nvPr>
        </p:nvSpPr>
        <p:spPr>
          <a:xfrm>
            <a:off x="461970" y="723735"/>
            <a:ext cx="2445174" cy="540986"/>
          </a:xfrm>
        </p:spPr>
        <p:txBody>
          <a:bodyPr/>
          <a:lstStyle/>
          <a:p>
            <a:r>
              <a:rPr lang="en-US" dirty="0"/>
              <a:t>VARIOUS MINISTRIES:</a:t>
            </a:r>
          </a:p>
        </p:txBody>
      </p:sp>
      <p:pic>
        <p:nvPicPr>
          <p:cNvPr id="16" name="Picture Placeholder 15"/>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2752" r="2752"/>
          <a:stretch>
            <a:fillRect/>
          </a:stretch>
        </p:blipFill>
        <p:spPr>
          <a:xfrm rot="10800000">
            <a:off x="3575050" y="2351088"/>
            <a:ext cx="2816225" cy="2235200"/>
          </a:xfrm>
        </p:spPr>
      </p:pic>
      <p:pic>
        <p:nvPicPr>
          <p:cNvPr id="18" name="Picture Placeholder 17"/>
          <p:cNvPicPr>
            <a:picLocks noGrp="1" noChangeAspect="1"/>
          </p:cNvPicPr>
          <p:nvPr>
            <p:ph type="pic" sz="quarter" idx="60"/>
          </p:nvPr>
        </p:nvPicPr>
        <p:blipFill>
          <a:blip r:embed="rId3">
            <a:extLst>
              <a:ext uri="{28A0092B-C50C-407E-A947-70E740481C1C}">
                <a14:useLocalDpi xmlns:a14="http://schemas.microsoft.com/office/drawing/2010/main" val="0"/>
              </a:ext>
            </a:extLst>
          </a:blip>
          <a:stretch>
            <a:fillRect/>
          </a:stretch>
        </p:blipFill>
        <p:spPr>
          <a:xfrm>
            <a:off x="6958584" y="3394312"/>
            <a:ext cx="2816352" cy="2011680"/>
          </a:xfrm>
        </p:spPr>
      </p:pic>
      <p:pic>
        <p:nvPicPr>
          <p:cNvPr id="14" name="Picture Placeholder 13"/>
          <p:cNvPicPr>
            <a:picLocks noGrp="1" noChangeAspect="1"/>
          </p:cNvPicPr>
          <p:nvPr>
            <p:ph type="pic" sz="quarter" idx="59"/>
          </p:nvPr>
        </p:nvPicPr>
        <p:blipFill>
          <a:blip r:embed="rId4" cstate="print">
            <a:extLst>
              <a:ext uri="{28A0092B-C50C-407E-A947-70E740481C1C}">
                <a14:useLocalDpi xmlns:a14="http://schemas.microsoft.com/office/drawing/2010/main" val="0"/>
              </a:ext>
            </a:extLst>
          </a:blip>
          <a:srcRect l="3446" r="3446"/>
          <a:stretch>
            <a:fillRect/>
          </a:stretch>
        </p:blipFill>
        <p:spPr>
          <a:xfrm>
            <a:off x="237744" y="3008049"/>
            <a:ext cx="2816352" cy="2397943"/>
          </a:xfrm>
        </p:spPr>
      </p:pic>
    </p:spTree>
    <p:extLst>
      <p:ext uri="{BB962C8B-B14F-4D97-AF65-F5344CB8AC3E}">
        <p14:creationId xmlns:p14="http://schemas.microsoft.com/office/powerpoint/2010/main" val="98525146"/>
      </p:ext>
    </p:extLst>
  </p:cSld>
  <p:clrMapOvr>
    <a:masterClrMapping/>
  </p:clrMapOvr>
</p:sld>
</file>

<file path=ppt/theme/theme1.xml><?xml version="1.0" encoding="utf-8"?>
<a:theme xmlns:a="http://schemas.openxmlformats.org/drawingml/2006/main" name="Winter Brochure 11 x 8.5">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Brochure.potx" id="{7914E3C1-B050-42D3-81C2-28DDEDB2390F}" vid="{CD0C94AB-A5E2-4125-87EB-8B03305B1FE4}"/>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14947D-AE2B-4971-A7B0-B74EE9014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Tri-fold travel brochure (red and gray design)</Template>
  <TotalTime>0</TotalTime>
  <Words>342</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Arial Rounded MT Bold</vt:lpstr>
      <vt:lpstr>Calibri</vt:lpstr>
      <vt:lpstr>Calibri Light</vt:lpstr>
      <vt:lpstr>Georgia</vt:lpstr>
      <vt:lpstr>Winter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2017-04-10T22:57:38Z</cp:lastPrinted>
  <dcterms:created xsi:type="dcterms:W3CDTF">2017-03-29T13:38:51Z</dcterms:created>
  <dcterms:modified xsi:type="dcterms:W3CDTF">2018-02-24T20:19:14Z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TC039154159991</vt:lpwstr>
  </property>
</Properties>
</file>